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Lst>
  <p:notesMasterIdLst>
    <p:notesMasterId r:id="rId22"/>
  </p:notesMasterIdLst>
  <p:sldIdLst>
    <p:sldId id="257" r:id="rId2"/>
    <p:sldId id="323" r:id="rId3"/>
    <p:sldId id="296" r:id="rId4"/>
    <p:sldId id="303" r:id="rId5"/>
    <p:sldId id="325" r:id="rId6"/>
    <p:sldId id="324" r:id="rId7"/>
    <p:sldId id="302" r:id="rId8"/>
    <p:sldId id="319" r:id="rId9"/>
    <p:sldId id="320" r:id="rId10"/>
    <p:sldId id="321" r:id="rId11"/>
    <p:sldId id="322" r:id="rId12"/>
    <p:sldId id="327" r:id="rId13"/>
    <p:sldId id="329" r:id="rId14"/>
    <p:sldId id="330" r:id="rId15"/>
    <p:sldId id="331" r:id="rId16"/>
    <p:sldId id="332" r:id="rId17"/>
    <p:sldId id="333" r:id="rId18"/>
    <p:sldId id="334" r:id="rId19"/>
    <p:sldId id="326" r:id="rId20"/>
    <p:sldId id="295" r:id="rId2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6" autoAdjust="0"/>
    <p:restoredTop sz="89223" autoAdjust="0"/>
  </p:normalViewPr>
  <p:slideViewPr>
    <p:cSldViewPr>
      <p:cViewPr varScale="1">
        <p:scale>
          <a:sx n="66" d="100"/>
          <a:sy n="66" d="100"/>
        </p:scale>
        <p:origin x="150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DB30014-F471-4B7F-AF5C-7BE1C69231A7}" type="datetimeFigureOut">
              <a:rPr lang="en-US"/>
              <a:pPr>
                <a:defRPr/>
              </a:pPr>
              <a:t>1/29/2021</a:t>
            </a:fld>
            <a:endParaRPr lang="en-IN"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IN"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FE5CAADD-566B-4699-90ED-ECCDCB4E22D6}" type="slidenum">
              <a:rPr lang="en-IN"/>
              <a:pPr>
                <a:defRPr/>
              </a:pPr>
              <a:t>‹#›</a:t>
            </a:fld>
            <a:endParaRPr lang="en-IN" dirty="0"/>
          </a:p>
        </p:txBody>
      </p:sp>
    </p:spTree>
    <p:extLst>
      <p:ext uri="{BB962C8B-B14F-4D97-AF65-F5344CB8AC3E}">
        <p14:creationId xmlns:p14="http://schemas.microsoft.com/office/powerpoint/2010/main" val="3721708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dirty="0" smtClean="0"/>
          </a:p>
        </p:txBody>
      </p:sp>
      <p:sp>
        <p:nvSpPr>
          <p:cNvPr id="133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E040225-2A1C-4088-B404-EBE6FB1A28DF}" type="slidenum">
              <a:rPr lang="en-IN" smtClean="0"/>
              <a:pPr fontAlgn="base">
                <a:spcBef>
                  <a:spcPct val="0"/>
                </a:spcBef>
                <a:spcAft>
                  <a:spcPct val="0"/>
                </a:spcAft>
                <a:defRPr/>
              </a:pPr>
              <a:t>1</a:t>
            </a:fld>
            <a:endParaRPr lang="en-IN" dirty="0" smtClean="0"/>
          </a:p>
        </p:txBody>
      </p:sp>
    </p:spTree>
    <p:extLst>
      <p:ext uri="{BB962C8B-B14F-4D97-AF65-F5344CB8AC3E}">
        <p14:creationId xmlns:p14="http://schemas.microsoft.com/office/powerpoint/2010/main" val="2317573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FE5CAADD-566B-4699-90ED-ECCDCB4E22D6}" type="slidenum">
              <a:rPr lang="en-IN" smtClean="0"/>
              <a:pPr>
                <a:defRPr/>
              </a:pPr>
              <a:t>12</a:t>
            </a:fld>
            <a:endParaRPr lang="en-IN" dirty="0"/>
          </a:p>
        </p:txBody>
      </p:sp>
    </p:spTree>
    <p:extLst>
      <p:ext uri="{BB962C8B-B14F-4D97-AF65-F5344CB8AC3E}">
        <p14:creationId xmlns:p14="http://schemas.microsoft.com/office/powerpoint/2010/main" val="1017824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auto">
              <a:spcBef>
                <a:spcPts val="0"/>
              </a:spcBef>
              <a:spcAft>
                <a:spcPts val="0"/>
              </a:spcAft>
              <a:defRPr/>
            </a:pPr>
            <a:endParaRPr lang="en-US" dirty="0">
              <a:latin typeface="+mn-lt"/>
              <a:cs typeface="+mn-cs"/>
            </a:endParaRPr>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pPr fontAlgn="auto">
              <a:spcBef>
                <a:spcPts val="0"/>
              </a:spcBef>
              <a:spcAft>
                <a:spcPts val="0"/>
              </a:spcAft>
              <a:defRPr/>
            </a:pPr>
            <a:endParaRPr lang="en-US" dirty="0">
              <a:latin typeface="+mn-lt"/>
              <a:cs typeface="+mn-cs"/>
            </a:endParaRPr>
          </a:p>
        </p:txBody>
      </p:sp>
      <p:sp>
        <p:nvSpPr>
          <p:cNvPr id="7170" name="Rectangle 2"/>
          <p:cNvSpPr>
            <a:spLocks noGrp="1" noChangeArrowheads="1"/>
          </p:cNvSpPr>
          <p:nvPr>
            <p:ph type="ctrTitle"/>
          </p:nvPr>
        </p:nvSpPr>
        <p:spPr>
          <a:xfrm>
            <a:off x="914400" y="1524000"/>
            <a:ext cx="7623175" cy="1752600"/>
          </a:xfrm>
        </p:spPr>
        <p:txBody>
          <a:bodyPr/>
          <a:lstStyle>
            <a:lvl1pPr>
              <a:defRPr sz="5000"/>
            </a:lvl1pPr>
          </a:lstStyle>
          <a:p>
            <a:r>
              <a:rPr lang="en-US" altLang="en-US" smtClean="0"/>
              <a:t>Click to edit Master title style</a:t>
            </a:r>
            <a:endParaRPr lang="en-US" altLang="en-US"/>
          </a:p>
        </p:txBody>
      </p:sp>
      <p:sp>
        <p:nvSpPr>
          <p:cNvPr id="717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en-US" altLang="en-US" smtClean="0"/>
              <a:t>Click to edit Master subtitle style</a:t>
            </a:r>
            <a:endParaRPr lang="en-US" altLang="en-US"/>
          </a:p>
        </p:txBody>
      </p:sp>
      <p:sp>
        <p:nvSpPr>
          <p:cNvPr id="6" name="Rectangle 4"/>
          <p:cNvSpPr>
            <a:spLocks noGrp="1" noChangeArrowheads="1"/>
          </p:cNvSpPr>
          <p:nvPr>
            <p:ph type="dt" sz="half" idx="10"/>
          </p:nvPr>
        </p:nvSpPr>
        <p:spPr/>
        <p:txBody>
          <a:bodyPr/>
          <a:lstStyle>
            <a:lvl1pPr>
              <a:defRPr/>
            </a:lvl1pPr>
          </a:lstStyle>
          <a:p>
            <a:pPr>
              <a:defRPr/>
            </a:pPr>
            <a:fld id="{534ADFF7-D61D-4D6C-AF74-92F30265B338}" type="datetimeFigureOut">
              <a:rPr lang="en-US" smtClean="0"/>
              <a:pPr>
                <a:defRPr/>
              </a:pPr>
              <a:t>1/29/2021</a:t>
            </a:fld>
            <a:endParaRPr lang="en-US" dirty="0"/>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dirty="0"/>
          </a:p>
        </p:txBody>
      </p:sp>
      <p:sp>
        <p:nvSpPr>
          <p:cNvPr id="8" name="Rectangle 6"/>
          <p:cNvSpPr>
            <a:spLocks noGrp="1" noChangeArrowheads="1"/>
          </p:cNvSpPr>
          <p:nvPr>
            <p:ph type="sldNum" sz="quarter" idx="12"/>
          </p:nvPr>
        </p:nvSpPr>
        <p:spPr/>
        <p:txBody>
          <a:bodyPr/>
          <a:lstStyle>
            <a:lvl1pPr>
              <a:defRPr/>
            </a:lvl1pPr>
          </a:lstStyle>
          <a:p>
            <a:pPr>
              <a:defRPr/>
            </a:pPr>
            <a:fld id="{4C713710-32C0-48C8-A7F1-7D3A176A1C34}"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3E4AAD52-83D6-491A-89D4-ABF9482E3CC5}" type="datetimeFigureOut">
              <a:rPr lang="en-US" smtClean="0"/>
              <a:pPr>
                <a:defRPr/>
              </a:pPr>
              <a:t>1/29/2021</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4B0FE36C-33D6-49B6-8A7E-233157CD7AE0}"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5EE192BA-FCAA-4E44-8A4F-59FBDC58AE3C}" type="datetimeFigureOut">
              <a:rPr lang="en-US" smtClean="0"/>
              <a:pPr>
                <a:defRPr/>
              </a:pPr>
              <a:t>1/29/2021</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83108309-C21E-47A9-B375-CA409B543C5D}"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30725"/>
          </a:xfrm>
        </p:spPr>
        <p:txBody>
          <a:bodyPr/>
          <a:lstStyle/>
          <a:p>
            <a:pPr lvl="0"/>
            <a:r>
              <a:rPr lang="en-US" noProof="0" dirty="0" smtClean="0"/>
              <a:t>Click icon to add table</a:t>
            </a:r>
            <a:endParaRPr lang="en-US" noProof="0" dirty="0"/>
          </a:p>
        </p:txBody>
      </p:sp>
      <p:sp>
        <p:nvSpPr>
          <p:cNvPr id="4" name="Rectangle 4"/>
          <p:cNvSpPr>
            <a:spLocks noGrp="1" noChangeArrowheads="1"/>
          </p:cNvSpPr>
          <p:nvPr>
            <p:ph type="dt" sz="half" idx="10"/>
          </p:nvPr>
        </p:nvSpPr>
        <p:spPr>
          <a:ln/>
        </p:spPr>
        <p:txBody>
          <a:bodyPr/>
          <a:lstStyle>
            <a:lvl1pPr>
              <a:defRPr/>
            </a:lvl1pPr>
          </a:lstStyle>
          <a:p>
            <a:pPr>
              <a:defRPr/>
            </a:pPr>
            <a:fld id="{1AAB6BC8-1B1F-4564-9C52-9638C45C761E}" type="datetimeFigureOut">
              <a:rPr lang="en-US" smtClean="0"/>
              <a:pPr>
                <a:defRPr/>
              </a:pPr>
              <a:t>1/29/2021</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5B778806-D5BA-4C71-B324-63F4C2977147}"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1AAB6BC8-1B1F-4564-9C52-9638C45C761E}" type="datetimeFigureOut">
              <a:rPr lang="en-US" smtClean="0"/>
              <a:pPr>
                <a:defRPr/>
              </a:pPr>
              <a:t>1/29/2021</a:t>
            </a:fld>
            <a:endParaRPr lang="en-US" dirty="0"/>
          </a:p>
        </p:txBody>
      </p:sp>
      <p:sp>
        <p:nvSpPr>
          <p:cNvPr id="7"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8" name="Rectangle 6"/>
          <p:cNvSpPr>
            <a:spLocks noGrp="1" noChangeArrowheads="1"/>
          </p:cNvSpPr>
          <p:nvPr>
            <p:ph type="sldNum" sz="quarter" idx="12"/>
          </p:nvPr>
        </p:nvSpPr>
        <p:spPr>
          <a:ln/>
        </p:spPr>
        <p:txBody>
          <a:bodyPr/>
          <a:lstStyle>
            <a:lvl1pPr>
              <a:defRPr/>
            </a:lvl1pPr>
          </a:lstStyle>
          <a:p>
            <a:pPr>
              <a:defRPr/>
            </a:pPr>
            <a:fld id="{5B778806-D5BA-4C71-B324-63F4C2977147}"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1600200"/>
            <a:ext cx="4038600" cy="4530725"/>
          </a:xfrm>
        </p:spPr>
        <p:txBody>
          <a:bodyPr/>
          <a:lstStyle/>
          <a:p>
            <a:pPr lvl="0"/>
            <a:r>
              <a:rPr lang="en-US" noProof="0" dirty="0" smtClean="0"/>
              <a:t>Click icon to add chart</a:t>
            </a:r>
            <a:endParaRPr lang="en-US" noProof="0" dirty="0"/>
          </a:p>
        </p:txBody>
      </p:sp>
      <p:sp>
        <p:nvSpPr>
          <p:cNvPr id="5" name="Rectangle 4"/>
          <p:cNvSpPr>
            <a:spLocks noGrp="1" noChangeArrowheads="1"/>
          </p:cNvSpPr>
          <p:nvPr>
            <p:ph type="dt" sz="half" idx="10"/>
          </p:nvPr>
        </p:nvSpPr>
        <p:spPr>
          <a:ln/>
        </p:spPr>
        <p:txBody>
          <a:bodyPr/>
          <a:lstStyle>
            <a:lvl1pPr>
              <a:defRPr/>
            </a:lvl1pPr>
          </a:lstStyle>
          <a:p>
            <a:pPr>
              <a:defRPr/>
            </a:pPr>
            <a:fld id="{1AAB6BC8-1B1F-4564-9C52-9638C45C761E}" type="datetimeFigureOut">
              <a:rPr lang="en-US" smtClean="0"/>
              <a:pPr>
                <a:defRPr/>
              </a:pPr>
              <a:t>1/29/2021</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5B778806-D5BA-4C71-B324-63F4C2977147}"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8" descr="image001.png"/>
          <p:cNvPicPr>
            <a:picLocks noChangeAspect="1"/>
          </p:cNvPicPr>
          <p:nvPr/>
        </p:nvPicPr>
        <p:blipFill>
          <a:blip r:embed="rId2" cstate="print"/>
          <a:srcRect/>
          <a:stretch>
            <a:fillRect/>
          </a:stretch>
        </p:blipFill>
        <p:spPr bwMode="auto">
          <a:xfrm>
            <a:off x="8229600" y="228600"/>
            <a:ext cx="774700" cy="774700"/>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fld id="{E372BF90-A4F2-4AFB-A219-8E3BF5C7B72A}" type="datetimeFigureOut">
              <a:rPr lang="en-US" smtClean="0"/>
              <a:pPr>
                <a:defRPr/>
              </a:pPr>
              <a:t>1/29/2021</a:t>
            </a:fld>
            <a:endParaRPr lang="en-US" dirty="0"/>
          </a:p>
        </p:txBody>
      </p:sp>
      <p:sp>
        <p:nvSpPr>
          <p:cNvPr id="6" name="Rectangle 5"/>
          <p:cNvSpPr>
            <a:spLocks noGrp="1" noChangeArrowheads="1"/>
          </p:cNvSpPr>
          <p:nvPr>
            <p:ph type="ftr" sz="quarter" idx="11"/>
          </p:nvPr>
        </p:nvSpPr>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p:txBody>
          <a:bodyPr/>
          <a:lstStyle>
            <a:lvl1pPr>
              <a:defRPr/>
            </a:lvl1pPr>
          </a:lstStyle>
          <a:p>
            <a:pPr>
              <a:defRPr/>
            </a:pPr>
            <a:fld id="{0A88E12A-1AB4-4AD9-BD7A-4769356F570E}"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548F426-8CAE-455D-B8F9-EE141D9583CE}" type="datetimeFigureOut">
              <a:rPr lang="en-US" smtClean="0"/>
              <a:pPr>
                <a:defRPr/>
              </a:pPr>
              <a:t>1/29/2021</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F6533BD5-CA0D-4CC8-AE33-B4F33E77B2E0}"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34A92C82-F00B-478F-B394-EDA654CDD0FE}" type="datetimeFigureOut">
              <a:rPr lang="en-US" smtClean="0"/>
              <a:pPr>
                <a:defRPr/>
              </a:pPr>
              <a:t>1/29/2021</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D6DB31FB-8E8C-4AE6-B365-2E2E6D3C507A}"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A71D08DB-7ADE-4B82-B94E-1A96E6DDD415}" type="datetimeFigureOut">
              <a:rPr lang="en-US" smtClean="0"/>
              <a:pPr>
                <a:defRPr/>
              </a:pPr>
              <a:t>1/29/2021</a:t>
            </a:fld>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FEDBC62D-1416-4E62-B418-338E4C6559CB}"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fld id="{0B10B966-63B2-4DDD-95D4-176AB24B23AD}" type="datetimeFigureOut">
              <a:rPr lang="en-US" smtClean="0"/>
              <a:pPr>
                <a:defRPr/>
              </a:pPr>
              <a:t>1/29/2021</a:t>
            </a:fld>
            <a:endParaRPr lang="en-US" dirty="0"/>
          </a:p>
        </p:txBody>
      </p:sp>
      <p:sp>
        <p:nvSpPr>
          <p:cNvPr id="4" name="Rectangle 5"/>
          <p:cNvSpPr>
            <a:spLocks noGrp="1" noChangeArrowheads="1"/>
          </p:cNvSpPr>
          <p:nvPr>
            <p:ph type="ftr" sz="quarter" idx="11"/>
          </p:nvPr>
        </p:nvSpPr>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p:txBody>
          <a:bodyPr/>
          <a:lstStyle>
            <a:lvl1pPr>
              <a:defRPr/>
            </a:lvl1pPr>
          </a:lstStyle>
          <a:p>
            <a:pPr>
              <a:defRPr/>
            </a:pPr>
            <a:fld id="{458181EB-0A1F-4BD0-A9E8-F7F86B368BF8}"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8" descr="image001.png"/>
          <p:cNvPicPr>
            <a:picLocks noChangeAspect="1"/>
          </p:cNvPicPr>
          <p:nvPr/>
        </p:nvPicPr>
        <p:blipFill>
          <a:blip r:embed="rId2" cstate="print"/>
          <a:srcRect/>
          <a:stretch>
            <a:fillRect/>
          </a:stretch>
        </p:blipFill>
        <p:spPr bwMode="auto">
          <a:xfrm>
            <a:off x="8293100" y="76200"/>
            <a:ext cx="774700" cy="774700"/>
          </a:xfrm>
          <a:prstGeom prst="rect">
            <a:avLst/>
          </a:prstGeom>
          <a:noFill/>
          <a:ln w="9525">
            <a:noFill/>
            <a:miter lim="800000"/>
            <a:headEnd/>
            <a:tailEnd/>
          </a:ln>
        </p:spPr>
      </p:pic>
      <p:sp>
        <p:nvSpPr>
          <p:cNvPr id="3" name="Rectangle 4"/>
          <p:cNvSpPr>
            <a:spLocks noGrp="1" noChangeArrowheads="1"/>
          </p:cNvSpPr>
          <p:nvPr>
            <p:ph type="dt" sz="half" idx="10"/>
          </p:nvPr>
        </p:nvSpPr>
        <p:spPr/>
        <p:txBody>
          <a:bodyPr/>
          <a:lstStyle>
            <a:lvl1pPr>
              <a:defRPr/>
            </a:lvl1pPr>
          </a:lstStyle>
          <a:p>
            <a:pPr>
              <a:defRPr/>
            </a:pPr>
            <a:fld id="{4BD4062F-82C9-42E1-A576-05E75F5945D7}" type="datetimeFigureOut">
              <a:rPr lang="en-US" smtClean="0"/>
              <a:pPr>
                <a:defRPr/>
              </a:pPr>
              <a:t>1/29/2021</a:t>
            </a:fld>
            <a:endParaRPr lang="en-US" dirty="0"/>
          </a:p>
        </p:txBody>
      </p:sp>
      <p:sp>
        <p:nvSpPr>
          <p:cNvPr id="4" name="Rectangle 5"/>
          <p:cNvSpPr>
            <a:spLocks noGrp="1" noChangeArrowheads="1"/>
          </p:cNvSpPr>
          <p:nvPr>
            <p:ph type="ftr" sz="quarter" idx="11"/>
          </p:nvPr>
        </p:nvSpPr>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p:txBody>
          <a:bodyPr/>
          <a:lstStyle>
            <a:lvl1pPr>
              <a:defRPr/>
            </a:lvl1pPr>
          </a:lstStyle>
          <a:p>
            <a:pPr>
              <a:defRPr/>
            </a:pPr>
            <a:fld id="{044B53C4-767E-4624-906B-74B4BDB6FA85}"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8E2387E9-4C71-413A-BD17-CB22219CCFAF}" type="datetimeFigureOut">
              <a:rPr lang="en-US" smtClean="0"/>
              <a:pPr>
                <a:defRPr/>
              </a:pPr>
              <a:t>1/29/2021</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1FDE03A-D895-4831-A8AE-1CBFE43A1659}"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54D34EB-8594-47B8-B5F6-3ECB8BF9D1DF}" type="datetimeFigureOut">
              <a:rPr lang="en-US" smtClean="0"/>
              <a:pPr>
                <a:defRPr/>
              </a:pPr>
              <a:t>1/29/2021</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A209244D-0F08-446D-ACBB-0D361E70E332}"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4099"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6148"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latin typeface="+mj-lt"/>
                <a:cs typeface="+mn-cs"/>
              </a:defRPr>
            </a:lvl1pPr>
          </a:lstStyle>
          <a:p>
            <a:pPr>
              <a:defRPr/>
            </a:pPr>
            <a:fld id="{1AAB6BC8-1B1F-4564-9C52-9638C45C761E}" type="datetimeFigureOut">
              <a:rPr lang="en-US" smtClean="0"/>
              <a:pPr>
                <a:defRPr/>
              </a:pPr>
              <a:t>1/29/2021</a:t>
            </a:fld>
            <a:endParaRPr lang="en-US" dirty="0"/>
          </a:p>
        </p:txBody>
      </p:sp>
      <p:sp>
        <p:nvSpPr>
          <p:cNvPr id="614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latin typeface="+mj-lt"/>
                <a:cs typeface="+mn-cs"/>
              </a:defRPr>
            </a:lvl1pPr>
          </a:lstStyle>
          <a:p>
            <a:pPr>
              <a:defRPr/>
            </a:pPr>
            <a:endParaRPr lang="en-US" dirty="0"/>
          </a:p>
        </p:txBody>
      </p:sp>
      <p:sp>
        <p:nvSpPr>
          <p:cNvPr id="6150"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200">
                <a:latin typeface="+mj-lt"/>
                <a:cs typeface="+mn-cs"/>
              </a:defRPr>
            </a:lvl1pPr>
          </a:lstStyle>
          <a:p>
            <a:pPr>
              <a:defRPr/>
            </a:pPr>
            <a:fld id="{5B778806-D5BA-4C71-B324-63F4C2977147}" type="slidenum">
              <a:rPr lang="en-US" smtClean="0"/>
              <a:pPr>
                <a:defRPr/>
              </a:pPr>
              <a:t>‹#›</a:t>
            </a:fld>
            <a:endParaRPr lang="en-US" dirty="0"/>
          </a:p>
        </p:txBody>
      </p:sp>
      <p:sp>
        <p:nvSpPr>
          <p:cNvPr id="6151"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fontAlgn="auto">
              <a:spcBef>
                <a:spcPts val="0"/>
              </a:spcBef>
              <a:spcAft>
                <a:spcPts val="0"/>
              </a:spcAft>
              <a:defRPr/>
            </a:pPr>
            <a:endParaRPr lang="en-US" dirty="0">
              <a:latin typeface="+mn-lt"/>
              <a:cs typeface="+mn-cs"/>
            </a:endParaRPr>
          </a:p>
        </p:txBody>
      </p:sp>
      <p:sp>
        <p:nvSpPr>
          <p:cNvPr id="6152"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pPr fontAlgn="auto">
              <a:spcBef>
                <a:spcPts val="0"/>
              </a:spcBef>
              <a:spcAft>
                <a:spcPts val="0"/>
              </a:spcAft>
              <a:defRPr/>
            </a:pPr>
            <a:endParaRPr lang="en-US" dirty="0">
              <a:latin typeface="+mn-lt"/>
              <a:cs typeface="+mn-cs"/>
            </a:endParaRP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txStyles>
    <p:titleStyle>
      <a:lvl1pPr algn="l" rtl="0" eaLnBrk="1" fontAlgn="base" hangingPunct="1">
        <a:spcBef>
          <a:spcPct val="0"/>
        </a:spcBef>
        <a:spcAft>
          <a:spcPct val="0"/>
        </a:spcAft>
        <a:defRPr sz="4200">
          <a:solidFill>
            <a:schemeClr val="tx2"/>
          </a:solidFill>
          <a:latin typeface="+mj-lt"/>
          <a:ea typeface="+mj-ea"/>
          <a:cs typeface="+mj-cs"/>
        </a:defRPr>
      </a:lvl1pPr>
      <a:lvl2pPr algn="l" rtl="0" eaLnBrk="1" fontAlgn="base" hangingPunct="1">
        <a:spcBef>
          <a:spcPct val="0"/>
        </a:spcBef>
        <a:spcAft>
          <a:spcPct val="0"/>
        </a:spcAft>
        <a:defRPr sz="4200">
          <a:solidFill>
            <a:schemeClr val="tx2"/>
          </a:solidFill>
          <a:latin typeface="Garamond" pitchFamily="18" charset="0"/>
        </a:defRPr>
      </a:lvl2pPr>
      <a:lvl3pPr algn="l" rtl="0" eaLnBrk="1" fontAlgn="base" hangingPunct="1">
        <a:spcBef>
          <a:spcPct val="0"/>
        </a:spcBef>
        <a:spcAft>
          <a:spcPct val="0"/>
        </a:spcAft>
        <a:defRPr sz="4200">
          <a:solidFill>
            <a:schemeClr val="tx2"/>
          </a:solidFill>
          <a:latin typeface="Garamond" pitchFamily="18" charset="0"/>
        </a:defRPr>
      </a:lvl3pPr>
      <a:lvl4pPr algn="l" rtl="0" eaLnBrk="1" fontAlgn="base" hangingPunct="1">
        <a:spcBef>
          <a:spcPct val="0"/>
        </a:spcBef>
        <a:spcAft>
          <a:spcPct val="0"/>
        </a:spcAft>
        <a:defRPr sz="4200">
          <a:solidFill>
            <a:schemeClr val="tx2"/>
          </a:solidFill>
          <a:latin typeface="Garamond" pitchFamily="18" charset="0"/>
        </a:defRPr>
      </a:lvl4pPr>
      <a:lvl5pPr algn="l" rtl="0" eaLnBrk="1" fontAlgn="base" hangingPunct="1">
        <a:spcBef>
          <a:spcPct val="0"/>
        </a:spcBef>
        <a:spcAft>
          <a:spcPct val="0"/>
        </a:spcAft>
        <a:defRPr sz="4200">
          <a:solidFill>
            <a:schemeClr val="tx2"/>
          </a:solidFill>
          <a:latin typeface="Garamond" pitchFamily="18" charset="0"/>
        </a:defRPr>
      </a:lvl5pPr>
      <a:lvl6pPr marL="457200" algn="l" rtl="0" eaLnBrk="1" fontAlgn="base" hangingPunct="1">
        <a:spcBef>
          <a:spcPct val="0"/>
        </a:spcBef>
        <a:spcAft>
          <a:spcPct val="0"/>
        </a:spcAft>
        <a:defRPr sz="4200">
          <a:solidFill>
            <a:schemeClr val="tx2"/>
          </a:solidFill>
          <a:latin typeface="Garamond" pitchFamily="18" charset="0"/>
        </a:defRPr>
      </a:lvl6pPr>
      <a:lvl7pPr marL="914400" algn="l" rtl="0" eaLnBrk="1" fontAlgn="base" hangingPunct="1">
        <a:spcBef>
          <a:spcPct val="0"/>
        </a:spcBef>
        <a:spcAft>
          <a:spcPct val="0"/>
        </a:spcAft>
        <a:defRPr sz="4200">
          <a:solidFill>
            <a:schemeClr val="tx2"/>
          </a:solidFill>
          <a:latin typeface="Garamond" pitchFamily="18" charset="0"/>
        </a:defRPr>
      </a:lvl7pPr>
      <a:lvl8pPr marL="1371600" algn="l" rtl="0" eaLnBrk="1" fontAlgn="base" hangingPunct="1">
        <a:spcBef>
          <a:spcPct val="0"/>
        </a:spcBef>
        <a:spcAft>
          <a:spcPct val="0"/>
        </a:spcAft>
        <a:defRPr sz="4200">
          <a:solidFill>
            <a:schemeClr val="tx2"/>
          </a:solidFill>
          <a:latin typeface="Garamond" pitchFamily="18" charset="0"/>
        </a:defRPr>
      </a:lvl8pPr>
      <a:lvl9pPr marL="1828800" algn="l" rtl="0" eaLnBrk="1" fontAlgn="base" hangingPunct="1">
        <a:spcBef>
          <a:spcPct val="0"/>
        </a:spcBef>
        <a:spcAft>
          <a:spcPct val="0"/>
        </a:spcAft>
        <a:defRPr sz="4200">
          <a:solidFill>
            <a:schemeClr val="tx2"/>
          </a:solidFill>
          <a:latin typeface="Garamond"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3"/>
          <p:cNvSpPr>
            <a:spLocks noGrp="1"/>
          </p:cNvSpPr>
          <p:nvPr>
            <p:ph type="ctrTitle"/>
          </p:nvPr>
        </p:nvSpPr>
        <p:spPr>
          <a:xfrm>
            <a:off x="762000" y="1295400"/>
            <a:ext cx="7623175" cy="1752600"/>
          </a:xfrm>
        </p:spPr>
        <p:txBody>
          <a:bodyPr/>
          <a:lstStyle/>
          <a:p>
            <a:pPr algn="ctr"/>
            <a:r>
              <a:rPr lang="en-IN" sz="4000" dirty="0" smtClean="0">
                <a:effectLst>
                  <a:outerShdw blurRad="38100" dist="38100" dir="2700000" algn="tl">
                    <a:srgbClr val="000000">
                      <a:alpha val="43137"/>
                    </a:srgbClr>
                  </a:outerShdw>
                </a:effectLst>
                <a:latin typeface="Times New Roman" pitchFamily="18" charset="0"/>
                <a:cs typeface="Times New Roman" pitchFamily="18" charset="0"/>
              </a:rPr>
              <a:t>Prediction of Top-N Popular Videos via a Cross-Domain Hybrid Model </a:t>
            </a:r>
          </a:p>
        </p:txBody>
      </p:sp>
      <p:sp>
        <p:nvSpPr>
          <p:cNvPr id="6147" name="Subtitle 4"/>
          <p:cNvSpPr>
            <a:spLocks noGrp="1"/>
          </p:cNvSpPr>
          <p:nvPr>
            <p:ph type="subTitle" idx="1"/>
          </p:nvPr>
        </p:nvSpPr>
        <p:spPr>
          <a:xfrm>
            <a:off x="685800" y="4114800"/>
            <a:ext cx="7848600" cy="1676400"/>
          </a:xfrm>
        </p:spPr>
        <p:txBody>
          <a:bodyPr>
            <a:normAutofit/>
          </a:bodyPr>
          <a:lstStyle/>
          <a:p>
            <a:pPr eaLnBrk="1" hangingPunct="1"/>
            <a:r>
              <a:rPr lang="en-US" sz="2000" b="1" dirty="0" smtClean="0">
                <a:latin typeface="Times New Roman" pitchFamily="18" charset="0"/>
                <a:cs typeface="Times New Roman" pitchFamily="18" charset="0"/>
              </a:rPr>
              <a:t>Batch No: A-10			            Project Guide:</a:t>
            </a:r>
          </a:p>
          <a:p>
            <a:pPr eaLnBrk="1" hangingPunct="1"/>
            <a:r>
              <a:rPr lang="en-US" sz="1600" dirty="0" smtClean="0">
                <a:latin typeface="Times New Roman" pitchFamily="18" charset="0"/>
                <a:cs typeface="Times New Roman" pitchFamily="18" charset="0"/>
              </a:rPr>
              <a:t>Amrutha	    (164G1A0503)                                             Mr.K.Varun Kumar Reddy </a:t>
            </a:r>
            <a:r>
              <a:rPr lang="en-US" sz="1300" dirty="0" smtClean="0">
                <a:latin typeface="Times New Roman" pitchFamily="18" charset="0"/>
                <a:cs typeface="Times New Roman" pitchFamily="18" charset="0"/>
              </a:rPr>
              <a:t>M.Tech</a:t>
            </a:r>
            <a:endParaRPr lang="en-US" sz="1300" baseline="-250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Koushika	    (164G1A0540)                                                         Assistant Professor`</a:t>
            </a:r>
          </a:p>
          <a:p>
            <a:r>
              <a:rPr lang="en-US" sz="1600" dirty="0" smtClean="0">
                <a:latin typeface="Times New Roman" pitchFamily="18" charset="0"/>
                <a:cs typeface="Times New Roman" pitchFamily="18" charset="0"/>
              </a:rPr>
              <a:t>Manisha        (164G1A0553)     </a:t>
            </a:r>
          </a:p>
          <a:p>
            <a:r>
              <a:rPr lang="en-IN" sz="1600" dirty="0" smtClean="0">
                <a:latin typeface="Times New Roman" pitchFamily="18" charset="0"/>
                <a:cs typeface="Times New Roman" pitchFamily="18" charset="0"/>
              </a:rPr>
              <a:t>Kavya           (</a:t>
            </a:r>
            <a:r>
              <a:rPr lang="en-US" sz="1600" dirty="0" smtClean="0">
                <a:latin typeface="Times New Roman" pitchFamily="18" charset="0"/>
                <a:cs typeface="Times New Roman" pitchFamily="18" charset="0"/>
              </a:rPr>
              <a:t>164G1A0536</a:t>
            </a:r>
            <a:r>
              <a:rPr lang="en-IN" sz="1600" dirty="0" smtClean="0">
                <a:latin typeface="Times New Roman" pitchFamily="18" charset="0"/>
                <a:cs typeface="Times New Roman" pitchFamily="18" charset="0"/>
              </a:rPr>
              <a:t>)</a:t>
            </a:r>
          </a:p>
          <a:p>
            <a:pPr eaLnBrk="1" hangingPunct="1"/>
            <a:endParaRPr lang="en-US" sz="1600" dirty="0" smtClean="0">
              <a:latin typeface="Times New Roman" pitchFamily="18" charset="0"/>
              <a:cs typeface="Times New Roman" pitchFamily="18" charset="0"/>
            </a:endParaRPr>
          </a:p>
        </p:txBody>
      </p:sp>
      <p:sp>
        <p:nvSpPr>
          <p:cNvPr id="6148" name="TextBox 5"/>
          <p:cNvSpPr txBox="1">
            <a:spLocks noChangeArrowheads="1"/>
          </p:cNvSpPr>
          <p:nvPr/>
        </p:nvSpPr>
        <p:spPr bwMode="auto">
          <a:xfrm>
            <a:off x="1447800" y="5967412"/>
            <a:ext cx="7086600" cy="1016000"/>
          </a:xfrm>
          <a:prstGeom prst="rect">
            <a:avLst/>
          </a:prstGeom>
          <a:noFill/>
          <a:ln w="9525">
            <a:noFill/>
            <a:miter lim="800000"/>
            <a:headEnd/>
            <a:tailEnd/>
          </a:ln>
        </p:spPr>
        <p:txBody>
          <a:bodyPr>
            <a:spAutoFit/>
          </a:bodyPr>
          <a:lstStyle/>
          <a:p>
            <a:pPr algn="ctr"/>
            <a:r>
              <a:rPr lang="en-US" sz="2400" b="1" dirty="0" smtClean="0">
                <a:latin typeface="Times New Roman" pitchFamily="18" charset="0"/>
                <a:cs typeface="Times New Roman" pitchFamily="18" charset="0"/>
              </a:rPr>
              <a:t>Srinivasa </a:t>
            </a:r>
            <a:r>
              <a:rPr lang="en-US" sz="2400" b="1" dirty="0">
                <a:latin typeface="Times New Roman" pitchFamily="18" charset="0"/>
                <a:cs typeface="Times New Roman" pitchFamily="18" charset="0"/>
              </a:rPr>
              <a:t>Ramanujan Institute of Technology</a:t>
            </a:r>
          </a:p>
          <a:p>
            <a:pPr algn="ctr"/>
            <a:r>
              <a:rPr lang="en-US" b="1" dirty="0">
                <a:latin typeface="Times New Roman" pitchFamily="18" charset="0"/>
                <a:cs typeface="Times New Roman" pitchFamily="18" charset="0"/>
              </a:rPr>
              <a:t>Department of Computer Science &amp; Engineering</a:t>
            </a:r>
          </a:p>
          <a:p>
            <a:endParaRPr lang="en-US" dirty="0">
              <a:latin typeface="Times New Roman" pitchFamily="18" charset="0"/>
              <a:cs typeface="Times New Roman" pitchFamily="18" charset="0"/>
            </a:endParaRPr>
          </a:p>
        </p:txBody>
      </p:sp>
      <p:pic>
        <p:nvPicPr>
          <p:cNvPr id="6149" name="Picture 2"/>
          <p:cNvPicPr>
            <a:picLocks noChangeAspect="1" noChangeArrowheads="1"/>
          </p:cNvPicPr>
          <p:nvPr/>
        </p:nvPicPr>
        <p:blipFill>
          <a:blip r:embed="rId3" cstate="print"/>
          <a:srcRect/>
          <a:stretch>
            <a:fillRect/>
          </a:stretch>
        </p:blipFill>
        <p:spPr bwMode="auto">
          <a:xfrm>
            <a:off x="685800" y="5929312"/>
            <a:ext cx="958850" cy="814388"/>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advTm="4000">
        <p14:gallery dir="l"/>
      </p:transition>
    </mc:Choice>
    <mc:Fallback xmlns="">
      <p:transition spd="slow" advTm="4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4530725"/>
          </a:xfrm>
        </p:spPr>
        <p:txBody>
          <a:bodyPr/>
          <a:lstStyle/>
          <a:p>
            <a:pPr marL="0" lvl="0" indent="0">
              <a:buNone/>
            </a:pPr>
            <a:r>
              <a:rPr lang="en-US" sz="2400" b="1" dirty="0">
                <a:latin typeface="Times New Roman" pitchFamily="18" charset="0"/>
                <a:cs typeface="Times New Roman" pitchFamily="18" charset="0"/>
              </a:rPr>
              <a:t>PREDICT N-TOP POPULAR </a:t>
            </a:r>
            <a:r>
              <a:rPr lang="en-US" sz="2400" b="1" dirty="0" smtClean="0">
                <a:latin typeface="Times New Roman" pitchFamily="18" charset="0"/>
                <a:cs typeface="Times New Roman" pitchFamily="18" charset="0"/>
              </a:rPr>
              <a:t>VIDEOS:</a:t>
            </a:r>
            <a:endParaRPr lang="en-IN" sz="2400" dirty="0">
              <a:latin typeface="Times New Roman" pitchFamily="18" charset="0"/>
              <a:cs typeface="Times New Roman" pitchFamily="18" charset="0"/>
            </a:endParaRPr>
          </a:p>
          <a:p>
            <a:pPr marL="0" indent="0" algn="just">
              <a:buNone/>
            </a:pPr>
            <a:r>
              <a:rPr lang="en-US" sz="2400" dirty="0">
                <a:latin typeface="Times New Roman" pitchFamily="18" charset="0"/>
                <a:cs typeface="Times New Roman" pitchFamily="18" charset="0"/>
              </a:rPr>
              <a:t>This problem is caused by the Pareto distribution of videos’ popularity, as most of the views received by a video set are associated with only a few popular videos. Therefore, to reduce the prediction error over the entire video set, models will preferentially learn the popularity trends of the unpopular videos, hence sacrificing prediction performance on popular videos. </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27801277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066800"/>
            <a:ext cx="8305800" cy="5064125"/>
          </a:xfrm>
        </p:spPr>
        <p:txBody>
          <a:bodyPr/>
          <a:lstStyle/>
          <a:p>
            <a:pPr marL="0" lvl="0" indent="0">
              <a:buNone/>
            </a:pPr>
            <a:r>
              <a:rPr lang="en-US" sz="2400" b="1" dirty="0" smtClean="0">
                <a:latin typeface="Times New Roman" pitchFamily="18" charset="0"/>
                <a:cs typeface="Times New Roman" pitchFamily="18" charset="0"/>
              </a:rPr>
              <a:t>ANALYSIS:</a:t>
            </a:r>
            <a:endParaRPr lang="en-IN" sz="2400" dirty="0">
              <a:latin typeface="Times New Roman" pitchFamily="18" charset="0"/>
              <a:cs typeface="Times New Roman" pitchFamily="18" charset="0"/>
            </a:endParaRPr>
          </a:p>
          <a:p>
            <a:pPr marL="0" indent="0" algn="just">
              <a:buNone/>
            </a:pPr>
            <a:r>
              <a:rPr lang="en-US" sz="2400" dirty="0">
                <a:latin typeface="Times New Roman" pitchFamily="18" charset="0"/>
                <a:cs typeface="Times New Roman" pitchFamily="18" charset="0"/>
              </a:rPr>
              <a:t>The analysis of the system is done in this module. The proposed algorithm’s efficiency is calculated here. The comparison of various factors can be handy to calculate and visualize in the graphs such as pie chart, bar chart, line chart. The data to plot the graph is taken from the system which is </a:t>
            </a:r>
            <a:r>
              <a:rPr lang="en-US" sz="2400" dirty="0" smtClean="0">
                <a:latin typeface="Times New Roman" pitchFamily="18" charset="0"/>
                <a:cs typeface="Times New Roman" pitchFamily="18" charset="0"/>
              </a:rPr>
              <a:t>done.</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38579401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smtClean="0">
                <a:latin typeface="Times New Roman" pitchFamily="18" charset="0"/>
                <a:cs typeface="Times New Roman" pitchFamily="18" charset="0"/>
              </a:rPr>
              <a:t>Output</a:t>
            </a:r>
            <a:br>
              <a:rPr lang="en-IN" sz="3200" dirty="0" smtClean="0">
                <a:latin typeface="Times New Roman" pitchFamily="18" charset="0"/>
                <a:cs typeface="Times New Roman" pitchFamily="18" charset="0"/>
              </a:rPr>
            </a:br>
            <a:endParaRPr lang="en-IN" sz="3200"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000" y="1524000"/>
            <a:ext cx="8058555"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30638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smtClean="0">
                <a:latin typeface="Times New Roman" pitchFamily="18" charset="0"/>
                <a:cs typeface="Times New Roman" pitchFamily="18" charset="0"/>
              </a:rPr>
              <a:t>Cont.</a:t>
            </a:r>
            <a:endParaRPr lang="en-IN" sz="3200" dirty="0">
              <a:latin typeface="Times New Roman" pitchFamily="18" charset="0"/>
              <a:cs typeface="Times New Roman" pitchFamily="18" charset="0"/>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2722" y="1600200"/>
            <a:ext cx="8058555"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31569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smtClean="0">
                <a:latin typeface="Times New Roman" pitchFamily="18" charset="0"/>
                <a:cs typeface="Times New Roman" pitchFamily="18" charset="0"/>
              </a:rPr>
              <a:t>Cont.</a:t>
            </a:r>
            <a:endParaRPr lang="en-IN" sz="3200" dirty="0">
              <a:latin typeface="Times New Roman" pitchFamily="18" charset="0"/>
              <a:cs typeface="Times New Roman" pitchFamily="18" charset="0"/>
            </a:endParaRP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2722" y="1600200"/>
            <a:ext cx="8058555"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68680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smtClean="0">
                <a:latin typeface="Times New Roman" pitchFamily="18" charset="0"/>
                <a:cs typeface="Times New Roman" pitchFamily="18" charset="0"/>
              </a:rPr>
              <a:t>Cont.</a:t>
            </a:r>
            <a:endParaRPr lang="en-IN" sz="3200" dirty="0">
              <a:latin typeface="Times New Roman" pitchFamily="18" charset="0"/>
              <a:cs typeface="Times New Roman" pitchFamily="18" charset="0"/>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2722" y="1600200"/>
            <a:ext cx="8058555"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04330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smtClean="0">
                <a:latin typeface="Times New Roman" pitchFamily="18" charset="0"/>
                <a:cs typeface="Times New Roman" pitchFamily="18" charset="0"/>
              </a:rPr>
              <a:t>Cont.</a:t>
            </a:r>
            <a:endParaRPr lang="en-IN" sz="3200" dirty="0">
              <a:latin typeface="Times New Roman" pitchFamily="18" charset="0"/>
              <a:cs typeface="Times New Roman" pitchFamily="18" charset="0"/>
            </a:endParaRP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2722" y="1600200"/>
            <a:ext cx="8058555"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51296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smtClean="0">
                <a:latin typeface="Times New Roman" pitchFamily="18" charset="0"/>
                <a:cs typeface="Times New Roman" pitchFamily="18" charset="0"/>
              </a:rPr>
              <a:t>Cont.</a:t>
            </a:r>
            <a:endParaRPr lang="en-IN" sz="3200" dirty="0">
              <a:latin typeface="Times New Roman" pitchFamily="18" charset="0"/>
              <a:cs typeface="Times New Roman" pitchFamily="18" charset="0"/>
            </a:endParaRP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2722" y="1600200"/>
            <a:ext cx="8058555"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81907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smtClean="0">
                <a:latin typeface="Times New Roman" pitchFamily="18" charset="0"/>
                <a:cs typeface="Times New Roman" pitchFamily="18" charset="0"/>
              </a:rPr>
              <a:t>Cont.</a:t>
            </a:r>
            <a:endParaRPr lang="en-IN" sz="3200" dirty="0">
              <a:latin typeface="Times New Roman" pitchFamily="18" charset="0"/>
              <a:cs typeface="Times New Roman" pitchFamily="18" charset="0"/>
            </a:endParaRP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2722" y="1600200"/>
            <a:ext cx="8058555"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36578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smtClean="0">
                <a:latin typeface="Times New Roman" pitchFamily="18" charset="0"/>
                <a:cs typeface="Times New Roman" pitchFamily="18" charset="0"/>
              </a:rPr>
              <a:t>Conclusion</a:t>
            </a:r>
            <a:endParaRPr lang="en-IN"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4911725"/>
          </a:xfrm>
        </p:spPr>
        <p:txBody>
          <a:bodyPr/>
          <a:lstStyle/>
          <a:p>
            <a:pPr algn="just">
              <a:buClrTx/>
              <a:buFont typeface="Wingdings" pitchFamily="2" charset="2"/>
              <a:buChar char="Ø"/>
            </a:pPr>
            <a:r>
              <a:rPr lang="en-IN" sz="2400" dirty="0" smtClean="0">
                <a:latin typeface="Times New Roman" pitchFamily="18" charset="0"/>
                <a:cs typeface="Times New Roman" pitchFamily="18" charset="0"/>
              </a:rPr>
              <a:t>We have investigated the problem of top-N popular video prediction and have proposed a novel MFDI prediction model. The proposed model predicts the top -N popular videos by enhancing the ability of early patterns to identify different popularity trends and by optimizing the model’s utilization of multisource data.</a:t>
            </a:r>
          </a:p>
          <a:p>
            <a:pPr algn="just">
              <a:buClrTx/>
              <a:buFont typeface="Wingdings" pitchFamily="2" charset="2"/>
              <a:buChar char="Ø"/>
            </a:pPr>
            <a:r>
              <a:rPr lang="en-IN" sz="2400" dirty="0" smtClean="0">
                <a:latin typeface="Times New Roman" pitchFamily="18" charset="0"/>
                <a:cs typeface="Times New Roman" pitchFamily="18" charset="0"/>
              </a:rPr>
              <a:t>Our initial study on popularity prediction for Top-N popular videos</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12126256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39825"/>
          </a:xfrm>
        </p:spPr>
        <p:txBody>
          <a:bodyPr/>
          <a:lstStyle/>
          <a:p>
            <a:r>
              <a:rPr lang="en-IN" sz="3200" dirty="0" smtClean="0">
                <a:latin typeface="Times New Roman" pitchFamily="18" charset="0"/>
                <a:cs typeface="Times New Roman" pitchFamily="18" charset="0"/>
              </a:rPr>
              <a:t>Introduction</a:t>
            </a:r>
            <a:endParaRPr lang="en-IN"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4911725"/>
          </a:xfrm>
        </p:spPr>
        <p:txBody>
          <a:bodyPr/>
          <a:lstStyle/>
          <a:p>
            <a:pPr algn="just">
              <a:buClrTx/>
              <a:buFont typeface="Wingdings" pitchFamily="2" charset="2"/>
              <a:buChar char="Ø"/>
            </a:pPr>
            <a:r>
              <a:rPr lang="en-IN" sz="2400" dirty="0" smtClean="0">
                <a:latin typeface="Times New Roman" pitchFamily="18" charset="0"/>
                <a:cs typeface="Times New Roman" pitchFamily="18" charset="0"/>
              </a:rPr>
              <a:t>Prediction of the top-N popular videos is of great importance to support the development of online video services(OVSs).</a:t>
            </a:r>
          </a:p>
          <a:p>
            <a:pPr algn="just">
              <a:buClrTx/>
              <a:buFont typeface="Wingdings" pitchFamily="2" charset="2"/>
              <a:buChar char="Ø"/>
            </a:pPr>
            <a:r>
              <a:rPr lang="en-IN" sz="2400" dirty="0" smtClean="0">
                <a:latin typeface="Times New Roman" pitchFamily="18" charset="0"/>
                <a:cs typeface="Times New Roman" pitchFamily="18" charset="0"/>
              </a:rPr>
              <a:t>From the perspective of commercialization, identifying the top-N popular videos helps the video service providers to maximize their profits as advertisers are more likely to pay more for popular videos.</a:t>
            </a:r>
          </a:p>
          <a:p>
            <a:pPr algn="just">
              <a:buClrTx/>
              <a:buFont typeface="Wingdings" pitchFamily="2" charset="2"/>
              <a:buChar char="Ø"/>
            </a:pPr>
            <a:r>
              <a:rPr lang="en-IN" sz="2400" dirty="0" smtClean="0">
                <a:latin typeface="Times New Roman" pitchFamily="18" charset="0"/>
                <a:cs typeface="Times New Roman" pitchFamily="18" charset="0"/>
              </a:rPr>
              <a:t>Prediction of the top-N popular videos remains a challenging problem for the following reasons.First,popular and unpopular videos may have similar early view patterns.Second,exisiting studies show that the strong correlation between early views and long-term popularity</a:t>
            </a:r>
          </a:p>
        </p:txBody>
      </p:sp>
    </p:spTree>
    <p:extLst>
      <p:ext uri="{BB962C8B-B14F-4D97-AF65-F5344CB8AC3E}">
        <p14:creationId xmlns:p14="http://schemas.microsoft.com/office/powerpoint/2010/main" val="33432268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4406900"/>
            <a:ext cx="7772400" cy="774700"/>
          </a:xfrm>
        </p:spPr>
        <p:txBody>
          <a:bodyPr/>
          <a:lstStyle/>
          <a:p>
            <a:pPr algn="ctr" eaLnBrk="1" hangingPunct="1">
              <a:defRPr/>
            </a:pPr>
            <a:r>
              <a:rPr lang="en-US" dirty="0" smtClean="0">
                <a:effectLst>
                  <a:outerShdw blurRad="38100" dist="38100" dir="2700000" algn="tl">
                    <a:srgbClr val="000000">
                      <a:alpha val="43137"/>
                    </a:srgbClr>
                  </a:outerShdw>
                </a:effectLst>
              </a:rPr>
              <a:t>  Thank you</a:t>
            </a:r>
            <a:endParaRPr lang="en-US" dirty="0">
              <a:effectLst>
                <a:outerShdw blurRad="38100" dist="38100" dir="2700000" algn="tl">
                  <a:srgbClr val="000000">
                    <a:alpha val="43137"/>
                  </a:srgbClr>
                </a:outerShdw>
              </a:effectLst>
            </a:endParaRPr>
          </a:p>
        </p:txBody>
      </p:sp>
      <p:sp>
        <p:nvSpPr>
          <p:cNvPr id="11267" name="Text Placeholder 4"/>
          <p:cNvSpPr>
            <a:spLocks noGrp="1"/>
          </p:cNvSpPr>
          <p:nvPr>
            <p:ph type="body" idx="1"/>
          </p:nvPr>
        </p:nvSpPr>
        <p:spPr>
          <a:xfrm>
            <a:off x="685800" y="609600"/>
            <a:ext cx="7772400" cy="1500188"/>
          </a:xfrm>
        </p:spPr>
        <p:txBody>
          <a:bodyPr/>
          <a:lstStyle/>
          <a:p>
            <a:pPr algn="ctr" eaLnBrk="1" hangingPunct="1"/>
            <a:r>
              <a:rPr lang="en-US" sz="5400" dirty="0" smtClean="0">
                <a:effectLst>
                  <a:outerShdw blurRad="38100" dist="38100" dir="2700000" algn="tl">
                    <a:srgbClr val="000000">
                      <a:alpha val="43137"/>
                    </a:srgbClr>
                  </a:outerShdw>
                </a:effectLst>
              </a:rPr>
              <a:t> Queries</a:t>
            </a:r>
          </a:p>
        </p:txBody>
      </p:sp>
      <p:sp>
        <p:nvSpPr>
          <p:cNvPr id="6" name="Rectangle 5"/>
          <p:cNvSpPr/>
          <p:nvPr/>
        </p:nvSpPr>
        <p:spPr>
          <a:xfrm>
            <a:off x="3886200" y="2362200"/>
            <a:ext cx="1676400" cy="1862048"/>
          </a:xfrm>
          <a:prstGeom prst="rect">
            <a:avLst/>
          </a:prstGeom>
          <a:solidFill>
            <a:schemeClr val="accent3"/>
          </a:solidFill>
          <a:ln>
            <a:solidFill>
              <a:schemeClr val="tx1"/>
            </a:solidFill>
          </a:ln>
          <a:effectLst/>
          <a:scene3d>
            <a:camera prst="orthographicFront"/>
            <a:lightRig rig="threePt" dir="t"/>
          </a:scene3d>
          <a:sp3d>
            <a:bevelT w="114300" prst="hardEdge"/>
          </a:sp3d>
        </p:spPr>
        <p:txBody>
          <a:bodyPr>
            <a:spAutoFit/>
          </a:bodyPr>
          <a:lstStyle/>
          <a:p>
            <a:pPr algn="ctr" fontAlgn="auto">
              <a:spcBef>
                <a:spcPts val="0"/>
              </a:spcBef>
              <a:spcAft>
                <a:spcPts val="0"/>
              </a:spcAft>
              <a:defRPr/>
            </a:pPr>
            <a:r>
              <a:rPr lang="en-US" sz="11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outerShdw blurRad="38100" dist="38100" dir="2700000" algn="tl">
                    <a:srgbClr val="000000">
                      <a:alpha val="43137"/>
                    </a:srgbClr>
                  </a:outerShdw>
                  <a:reflection blurRad="12700" stA="28000" endPos="45000" dist="1000" dir="5400000" sy="-100000" algn="bl" rotWithShape="0"/>
                </a:effectLst>
                <a:latin typeface="+mn-lt"/>
                <a:cs typeface="+mn-cs"/>
              </a:rPr>
              <a:t>?</a:t>
            </a:r>
            <a:endParaRPr lang="en-US" sz="11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outerShdw blurRad="38100" dist="38100" dir="2700000" algn="tl">
                  <a:srgbClr val="000000">
                    <a:alpha val="43137"/>
                  </a:srgbClr>
                </a:outerShdw>
                <a:reflection blurRad="12700" stA="28000" endPos="45000" dist="1000" dir="5400000" sy="-100000" algn="bl" rotWithShape="0"/>
              </a:effectLst>
              <a:latin typeface="Jokerman" pitchFamily="82" charset="0"/>
              <a:cs typeface="+mn-cs"/>
            </a:endParaRPr>
          </a:p>
        </p:txBody>
      </p:sp>
    </p:spTree>
  </p:cSld>
  <p:clrMapOvr>
    <a:masterClrMapping/>
  </p:clrMapOvr>
  <mc:AlternateContent xmlns:mc="http://schemas.openxmlformats.org/markup-compatibility/2006" xmlns:p14="http://schemas.microsoft.com/office/powerpoint/2010/main">
    <mc:Choice Requires="p14">
      <p:transition spd="med">
        <p14:gallery dir="l"/>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229600" cy="5832648"/>
          </a:xfrm>
        </p:spPr>
        <p:txBody>
          <a:bodyPr/>
          <a:lstStyle/>
          <a:p>
            <a:pPr marL="0" indent="0">
              <a:buClr>
                <a:schemeClr val="tx1"/>
              </a:buClr>
              <a:buNone/>
            </a:pPr>
            <a:r>
              <a:rPr lang="en-US" sz="3200" dirty="0" smtClean="0">
                <a:solidFill>
                  <a:schemeClr val="tx2"/>
                </a:solidFill>
                <a:latin typeface="Times New Roman" pitchFamily="18" charset="0"/>
                <a:cs typeface="Times New Roman" pitchFamily="18" charset="0"/>
              </a:rPr>
              <a:t>Existing System:</a:t>
            </a:r>
          </a:p>
          <a:p>
            <a:pPr>
              <a:buClr>
                <a:schemeClr val="tx1"/>
              </a:buClr>
              <a:buFont typeface="Wingdings" pitchFamily="2" charset="2"/>
              <a:buChar char="Ø"/>
            </a:pPr>
            <a:endParaRPr lang="en-US" sz="2400" dirty="0" smtClean="0">
              <a:latin typeface="Times New Roman" pitchFamily="18" charset="0"/>
              <a:cs typeface="Times New Roman" pitchFamily="18" charset="0"/>
            </a:endParaRPr>
          </a:p>
          <a:p>
            <a:pPr algn="just">
              <a:buClr>
                <a:schemeClr val="tx1"/>
              </a:buClr>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existing models has a much lower performance in predicting the top-N popular videos than that of the entire video set</a:t>
            </a:r>
            <a:r>
              <a:rPr lang="en-US" sz="2400" dirty="0" smtClean="0"/>
              <a:t>. </a:t>
            </a:r>
            <a:r>
              <a:rPr lang="en-US" sz="2400" dirty="0">
                <a:latin typeface="Times New Roman" pitchFamily="18" charset="0"/>
                <a:cs typeface="Times New Roman" pitchFamily="18" charset="0"/>
              </a:rPr>
              <a:t>Although many attempts have been made on video popularity </a:t>
            </a:r>
            <a:r>
              <a:rPr lang="en-US" sz="2400" dirty="0" smtClean="0">
                <a:latin typeface="Times New Roman" pitchFamily="18" charset="0"/>
                <a:cs typeface="Times New Roman" pitchFamily="18" charset="0"/>
              </a:rPr>
              <a:t>prediction</a:t>
            </a:r>
            <a:r>
              <a:rPr lang="en-US" sz="2400" dirty="0" smtClean="0"/>
              <a:t>.</a:t>
            </a:r>
          </a:p>
          <a:p>
            <a:pPr algn="just">
              <a:buClr>
                <a:schemeClr val="tx1"/>
              </a:buClr>
              <a:buFont typeface="Wingdings" pitchFamily="2" charset="2"/>
              <a:buChar char="Ø"/>
            </a:pPr>
            <a:r>
              <a:rPr lang="en-US" sz="2400" dirty="0" smtClean="0">
                <a:latin typeface="Times New Roman" pitchFamily="18" charset="0"/>
                <a:cs typeface="Times New Roman" pitchFamily="18" charset="0"/>
              </a:rPr>
              <a:t>Some models may use caching and recommendations to make the videos popular </a:t>
            </a:r>
          </a:p>
          <a:p>
            <a:pPr algn="just">
              <a:buClr>
                <a:schemeClr val="tx1"/>
              </a:buClr>
              <a:buFont typeface="Wingdings" pitchFamily="2" charset="2"/>
              <a:buChar char="Ø"/>
            </a:pPr>
            <a:r>
              <a:rPr lang="en-US" sz="2400" dirty="0">
                <a:latin typeface="Times New Roman" pitchFamily="18" charset="0"/>
                <a:cs typeface="Times New Roman" pitchFamily="18" charset="0"/>
              </a:rPr>
              <a:t>This overdependence on early view patterns prevents models from finding popular videos based on multisource </a:t>
            </a:r>
            <a:r>
              <a:rPr lang="en-US" sz="2400" dirty="0" smtClean="0">
                <a:latin typeface="Times New Roman" pitchFamily="18" charset="0"/>
                <a:cs typeface="Times New Roman" pitchFamily="18" charset="0"/>
              </a:rPr>
              <a:t>data.</a:t>
            </a:r>
            <a:endParaRPr lang="en-US" sz="2400" dirty="0"/>
          </a:p>
          <a:p>
            <a:pPr marL="0" indent="0" algn="just">
              <a:buClr>
                <a:schemeClr val="tx1"/>
              </a:buClr>
              <a:buNone/>
            </a:pPr>
            <a:endParaRPr lang="en-US" sz="2400" dirty="0">
              <a:latin typeface="Times New Roman" pitchFamily="18" charset="0"/>
              <a:cs typeface="Times New Roman" pitchFamily="18" charset="0"/>
            </a:endParaRPr>
          </a:p>
          <a:p>
            <a:pPr marL="0" indent="0" algn="just">
              <a:buClr>
                <a:schemeClr val="tx1"/>
              </a:buClr>
              <a:buNone/>
            </a:pPr>
            <a:endParaRPr lang="en-US" sz="2400" dirty="0" smtClean="0">
              <a:latin typeface="Times New Roman" pitchFamily="18" charset="0"/>
              <a:cs typeface="Times New Roman" pitchFamily="18" charset="0"/>
            </a:endParaRPr>
          </a:p>
          <a:p>
            <a:pPr marL="0" indent="0">
              <a:buClr>
                <a:schemeClr val="tx1"/>
              </a:buClr>
              <a:buNone/>
            </a:pPr>
            <a:r>
              <a:rPr lang="en-US" sz="2400" dirty="0" smtClean="0">
                <a:latin typeface="Times New Roman" pitchFamily="18" charset="0"/>
                <a:cs typeface="Times New Roman" pitchFamily="18" charset="0"/>
              </a:rPr>
              <a:t> </a:t>
            </a:r>
          </a:p>
          <a:p>
            <a:pPr marL="0" indent="0">
              <a:buClr>
                <a:schemeClr val="tx1"/>
              </a:buClr>
              <a:buNone/>
            </a:pPr>
            <a:endParaRPr lang="en-US" sz="2400" b="1" dirty="0" smtClean="0">
              <a:latin typeface="Times New Roman" pitchFamily="18" charset="0"/>
              <a:cs typeface="Times New Roman" pitchFamily="18" charset="0"/>
            </a:endParaRPr>
          </a:p>
          <a:p>
            <a:pPr marL="0" indent="0">
              <a:buClr>
                <a:schemeClr val="tx1"/>
              </a:buClr>
              <a:buNone/>
            </a:pPr>
            <a:endParaRPr lang="en-US" sz="2400" b="1" dirty="0" smtClean="0">
              <a:latin typeface="Times New Roman" pitchFamily="18" charset="0"/>
              <a:cs typeface="Times New Roman" pitchFamily="18" charset="0"/>
            </a:endParaRPr>
          </a:p>
          <a:p>
            <a:pPr marL="0" indent="0">
              <a:buClr>
                <a:schemeClr val="tx1"/>
              </a:buClr>
              <a:buNone/>
            </a:pPr>
            <a:endParaRPr lang="en-US" sz="3200" b="1" dirty="0" smtClean="0"/>
          </a:p>
          <a:p>
            <a:pPr marL="0" indent="0">
              <a:buClr>
                <a:schemeClr val="tx1"/>
              </a:buClr>
              <a:buNone/>
            </a:pPr>
            <a:endParaRPr lang="en-US" sz="3200" b="1" dirty="0" smtClean="0"/>
          </a:p>
          <a:p>
            <a:pPr marL="0" indent="0">
              <a:buClr>
                <a:schemeClr val="tx1"/>
              </a:buClr>
              <a:buNone/>
            </a:pPr>
            <a:endParaRPr lang="en-US" sz="3200" b="1" dirty="0" smtClean="0"/>
          </a:p>
          <a:p>
            <a:pPr marL="0" indent="0">
              <a:buClr>
                <a:schemeClr val="tx1"/>
              </a:buClr>
              <a:buNone/>
            </a:pPr>
            <a:endParaRPr lang="en-US" sz="3200" b="1" dirty="0" smtClean="0"/>
          </a:p>
          <a:p>
            <a:pPr marL="0" indent="0">
              <a:buClr>
                <a:schemeClr val="tx1"/>
              </a:buClr>
              <a:buNone/>
            </a:pPr>
            <a:endParaRPr lang="en-US" sz="3200" b="1" dirty="0" smtClean="0"/>
          </a:p>
          <a:p>
            <a:pPr marL="0" indent="0">
              <a:buClr>
                <a:schemeClr val="tx1"/>
              </a:buClr>
              <a:buNone/>
            </a:pPr>
            <a:endParaRPr lang="en-US" sz="3200" b="1" dirty="0" smtClean="0"/>
          </a:p>
          <a:p>
            <a:pPr marL="0" indent="0">
              <a:buClr>
                <a:schemeClr val="tx1"/>
              </a:buClr>
              <a:buNone/>
            </a:pPr>
            <a:endParaRPr lang="en-US" sz="3200" b="1" dirty="0" smtClean="0"/>
          </a:p>
          <a:p>
            <a:pPr marL="0" indent="0">
              <a:buClr>
                <a:schemeClr val="tx1"/>
              </a:buClr>
              <a:buNone/>
            </a:pPr>
            <a:endParaRPr lang="en-US" sz="3200" b="1" dirty="0" smtClean="0"/>
          </a:p>
          <a:p>
            <a:pPr marL="0" indent="0">
              <a:buClr>
                <a:schemeClr val="tx1"/>
              </a:buClr>
              <a:buNone/>
            </a:pPr>
            <a:endParaRPr lang="en-US" sz="3200" b="1" dirty="0" smtClean="0"/>
          </a:p>
          <a:p>
            <a:pPr marL="0" indent="0">
              <a:buClr>
                <a:schemeClr val="tx1"/>
              </a:buClr>
              <a:buNone/>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9220894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39825"/>
          </a:xfrm>
        </p:spPr>
        <p:txBody>
          <a:bodyPr/>
          <a:lstStyle/>
          <a:p>
            <a:r>
              <a:rPr lang="en-US" sz="3200" dirty="0" smtClean="0">
                <a:latin typeface="Times New Roman" pitchFamily="18" charset="0"/>
                <a:cs typeface="Times New Roman" pitchFamily="18" charset="0"/>
              </a:rPr>
              <a:t>Proposed System:</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8229600" cy="4987925"/>
          </a:xfrm>
        </p:spPr>
        <p:txBody>
          <a:bodyPr/>
          <a:lstStyle/>
          <a:p>
            <a:pPr algn="just">
              <a:buClr>
                <a:schemeClr val="tx1"/>
              </a:buClr>
              <a:buFont typeface="Wingdings" pitchFamily="2" charset="2"/>
              <a:buChar char="Ø"/>
            </a:pPr>
            <a:r>
              <a:rPr lang="en-US" sz="2400" dirty="0" smtClean="0">
                <a:latin typeface="Times New Roman" pitchFamily="18" charset="0"/>
                <a:cs typeface="Times New Roman" pitchFamily="18" charset="0"/>
              </a:rPr>
              <a:t>We </a:t>
            </a:r>
            <a:r>
              <a:rPr lang="en-US" sz="2400" dirty="0">
                <a:latin typeface="Times New Roman" pitchFamily="18" charset="0"/>
                <a:cs typeface="Times New Roman" pitchFamily="18" charset="0"/>
              </a:rPr>
              <a:t>propose a model for predicting the top-N popular videos. By enhancing the ability of early patterns to distinguish among popularity trends and to develop a model that achieves the promised performance.</a:t>
            </a:r>
          </a:p>
          <a:p>
            <a:pPr algn="just">
              <a:buClr>
                <a:schemeClr val="tx1"/>
              </a:buClr>
              <a:buFont typeface="Wingdings" pitchFamily="2" charset="2"/>
              <a:buChar char="Ø"/>
            </a:pPr>
            <a:r>
              <a:rPr lang="en-US" sz="2400" dirty="0">
                <a:latin typeface="Times New Roman" pitchFamily="18" charset="0"/>
                <a:cs typeface="Times New Roman" pitchFamily="18" charset="0"/>
              </a:rPr>
              <a:t> To address these challenges, we propose a novel multifactor differential influence (MFDI) prediction model based on multivariate linear regression (MLR</a:t>
            </a:r>
            <a:r>
              <a:rPr lang="en-US" sz="2400" dirty="0" smtClean="0">
                <a:latin typeface="Times New Roman" pitchFamily="18" charset="0"/>
                <a:cs typeface="Times New Roman" pitchFamily="18" charset="0"/>
              </a:rPr>
              <a:t>).</a:t>
            </a:r>
          </a:p>
          <a:p>
            <a:pPr algn="just">
              <a:buClr>
                <a:schemeClr val="tx1"/>
              </a:buClr>
              <a:buFont typeface="Wingdings" pitchFamily="2" charset="2"/>
              <a:buChar char="Ø"/>
            </a:pPr>
            <a:r>
              <a:rPr lang="en-US" sz="2400" dirty="0">
                <a:latin typeface="Times New Roman" pitchFamily="18" charset="0"/>
                <a:cs typeface="Times New Roman" pitchFamily="18" charset="0"/>
              </a:rPr>
              <a:t>The model is designed to improve the discovery of popular videos and their popularity trends are learnt by enhancing the discriminative power of early patterns for different popularity trends and by optimizing the utilization of multi-source </a:t>
            </a:r>
            <a:r>
              <a:rPr lang="en-US" sz="2400" dirty="0" smtClean="0">
                <a:latin typeface="Times New Roman" pitchFamily="18" charset="0"/>
                <a:cs typeface="Times New Roman" pitchFamily="18" charset="0"/>
              </a:rPr>
              <a:t>data.</a:t>
            </a:r>
            <a:endParaRPr lang="en-US" sz="2400" dirty="0">
              <a:latin typeface="Times New Roman" pitchFamily="18" charset="0"/>
              <a:cs typeface="Times New Roman" pitchFamily="18" charset="0"/>
            </a:endParaRPr>
          </a:p>
          <a:p>
            <a:pPr>
              <a:buClr>
                <a:schemeClr val="tx1"/>
              </a:buClr>
              <a:buFont typeface="Wingdings" pitchFamily="2" charset="2"/>
              <a:buChar char="Ø"/>
            </a:pPr>
            <a:endParaRPr lang="en-US" sz="2400" dirty="0">
              <a:latin typeface="Times New Roman" pitchFamily="18" charset="0"/>
              <a:cs typeface="Times New Roman" pitchFamily="18" charset="0"/>
            </a:endParaRPr>
          </a:p>
          <a:p>
            <a:pPr>
              <a:buClr>
                <a:schemeClr val="tx1"/>
              </a:buClr>
              <a:buFont typeface="Wingdings" pitchFamily="2" charset="2"/>
              <a:buChar char="Ø"/>
            </a:pPr>
            <a:endParaRPr lang="en-US" sz="3200" dirty="0">
              <a:latin typeface="Times New Roman" pitchFamily="18" charset="0"/>
              <a:cs typeface="Times New Roman" pitchFamily="18" charset="0"/>
            </a:endParaRPr>
          </a:p>
          <a:p>
            <a:pPr marL="0" indent="0">
              <a:buClr>
                <a:schemeClr val="tx1"/>
              </a:buClr>
              <a:buNone/>
            </a:pPr>
            <a:endParaRPr lang="en-US" sz="2400" b="1" u="sng" dirty="0">
              <a:solidFill>
                <a:schemeClr val="tx1">
                  <a:lumMod val="95000"/>
                  <a:lumOff val="5000"/>
                </a:schemeClr>
              </a:solidFill>
              <a:latin typeface="Times New Roman" pitchFamily="18" charset="0"/>
              <a:cs typeface="Times New Roman" pitchFamily="18" charset="0"/>
            </a:endParaRPr>
          </a:p>
          <a:p>
            <a:pPr>
              <a:buClr>
                <a:schemeClr val="tx1"/>
              </a:buClr>
              <a:buNone/>
            </a:pPr>
            <a:endParaRPr lang="en-US" sz="3200" b="1" u="sng" dirty="0">
              <a:solidFill>
                <a:schemeClr val="tx1">
                  <a:lumMod val="95000"/>
                  <a:lumOff val="5000"/>
                </a:schemeClr>
              </a:solidFill>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11882268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smtClean="0">
                <a:latin typeface="Times New Roman" pitchFamily="18" charset="0"/>
                <a:cs typeface="Times New Roman" pitchFamily="18" charset="0"/>
              </a:rPr>
              <a:t>Cont.</a:t>
            </a:r>
            <a:endParaRPr lang="en-IN"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4530725"/>
          </a:xfrm>
        </p:spPr>
        <p:txBody>
          <a:bodyPr/>
          <a:lstStyle/>
          <a:p>
            <a:pPr algn="just">
              <a:buClrTx/>
              <a:buFont typeface="Wingdings" pitchFamily="2" charset="2"/>
              <a:buChar char="Ø"/>
            </a:pPr>
            <a:r>
              <a:rPr lang="en-US" sz="2400" dirty="0">
                <a:latin typeface="Times New Roman" pitchFamily="18" charset="0"/>
                <a:cs typeface="Times New Roman" pitchFamily="18" charset="0"/>
              </a:rPr>
              <a:t>We evaluate the proposed model using real-world YouTube data, and extensive experiments have demonstrated the effectiveness of our model.</a:t>
            </a:r>
          </a:p>
          <a:p>
            <a:pPr algn="just">
              <a:buClrTx/>
              <a:buFont typeface="Wingdings" pitchFamily="2" charset="2"/>
              <a:buChar char="Ø"/>
            </a:pPr>
            <a:r>
              <a:rPr lang="en-US" sz="2400" dirty="0">
                <a:latin typeface="Times New Roman" pitchFamily="18" charset="0"/>
                <a:cs typeface="Times New Roman" pitchFamily="18" charset="0"/>
              </a:rPr>
              <a:t> By using the tags of videos as indicators of their content and jointly training a multi-layer perceptron (MLP) network on the popularity data of videos and their related social content</a:t>
            </a:r>
          </a:p>
          <a:p>
            <a:pPr algn="just"/>
            <a:endParaRPr lang="en-US" sz="24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14083762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smtClean="0">
                <a:latin typeface="Times New Roman" pitchFamily="18" charset="0"/>
                <a:cs typeface="Times New Roman" pitchFamily="18" charset="0"/>
              </a:rPr>
              <a:t>Abstract</a:t>
            </a:r>
            <a:endParaRPr lang="en-IN"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8229600" cy="4835525"/>
          </a:xfrm>
        </p:spPr>
        <p:txBody>
          <a:bodyPr/>
          <a:lstStyle/>
          <a:p>
            <a:pPr algn="just">
              <a:buClrTx/>
              <a:buFont typeface="Wingdings" pitchFamily="2" charset="2"/>
              <a:buChar char="Ø"/>
            </a:pPr>
            <a:r>
              <a:rPr lang="en-US" sz="2400" dirty="0">
                <a:latin typeface="Times New Roman" pitchFamily="18" charset="0"/>
                <a:cs typeface="Times New Roman" pitchFamily="18" charset="0"/>
              </a:rPr>
              <a:t>Predicting the top-N popular videos and their future views for a large batch of newly uploaded videos is of great commercial value to online video services (OVSs). </a:t>
            </a:r>
            <a:endParaRPr lang="en-US" sz="2400" dirty="0" smtClean="0">
              <a:latin typeface="Times New Roman" pitchFamily="18" charset="0"/>
              <a:cs typeface="Times New Roman" pitchFamily="18" charset="0"/>
            </a:endParaRPr>
          </a:p>
          <a:p>
            <a:pPr algn="just">
              <a:buClrTx/>
              <a:buFont typeface="Wingdings" pitchFamily="2" charset="2"/>
              <a:buChar char="Ø"/>
            </a:pP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The reason for this phenomenon is that most videos in an OVS system are unpopular, so models preferentially learn the popularity trends of unpopular videos to improve their performance on the entire video set. </a:t>
            </a:r>
            <a:endParaRPr lang="en-US" sz="2400" dirty="0" smtClean="0">
              <a:latin typeface="Times New Roman" pitchFamily="18" charset="0"/>
              <a:cs typeface="Times New Roman" pitchFamily="18" charset="0"/>
            </a:endParaRPr>
          </a:p>
          <a:p>
            <a:pPr algn="just">
              <a:buClrTx/>
              <a:buFont typeface="Wingdings" pitchFamily="2" charset="2"/>
              <a:buChar char="Ø"/>
            </a:pP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However, in most cases, it is critical to predict the performance on the top-N popular videos which is the focus of this study</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4192037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39825"/>
          </a:xfrm>
        </p:spPr>
        <p:txBody>
          <a:bodyPr/>
          <a:lstStyle/>
          <a:p>
            <a:r>
              <a:rPr lang="en-US" sz="3200" dirty="0" smtClean="0">
                <a:latin typeface="Times New Roman" pitchFamily="18" charset="0"/>
                <a:cs typeface="Times New Roman" pitchFamily="18" charset="0"/>
              </a:rPr>
              <a:t>Problem Statement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381000" y="1219200"/>
            <a:ext cx="8305800" cy="4911725"/>
          </a:xfrm>
        </p:spPr>
        <p:txBody>
          <a:bodyPr/>
          <a:lstStyle/>
          <a:p>
            <a:pPr algn="just">
              <a:buClr>
                <a:schemeClr val="tx1"/>
              </a:buClr>
              <a:buFont typeface="Wingdings" pitchFamily="2" charset="2"/>
              <a:buChar char="Ø"/>
            </a:pPr>
            <a:r>
              <a:rPr lang="en-US" sz="2400" dirty="0">
                <a:latin typeface="Times New Roman" pitchFamily="18" charset="0"/>
                <a:cs typeface="Times New Roman" pitchFamily="18" charset="0"/>
              </a:rPr>
              <a:t>Prediction of the top-N popular videos remains a challenging problem for the following reasons. First, popular and unpopular videos may have similar early view patterns, and this similarity limits the performance benefit of video classification </a:t>
            </a:r>
            <a:r>
              <a:rPr lang="en-US" sz="2400" dirty="0" smtClean="0">
                <a:latin typeface="Times New Roman" pitchFamily="18" charset="0"/>
                <a:cs typeface="Times New Roman" pitchFamily="18" charset="0"/>
              </a:rPr>
              <a:t>based early </a:t>
            </a:r>
            <a:r>
              <a:rPr lang="en-US" sz="2400" dirty="0">
                <a:latin typeface="Times New Roman" pitchFamily="18" charset="0"/>
                <a:cs typeface="Times New Roman" pitchFamily="18" charset="0"/>
              </a:rPr>
              <a:t>view patterns. Second existing studies show that the strong correlation between early views and long-term popularity dominates the training of the prediction models</a:t>
            </a:r>
            <a:r>
              <a:rPr lang="en-US" sz="2400" dirty="0"/>
              <a:t>.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8735120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39825"/>
          </a:xfrm>
        </p:spPr>
        <p:txBody>
          <a:bodyPr/>
          <a:lstStyle/>
          <a:p>
            <a:r>
              <a:rPr lang="en-IN" sz="3200" dirty="0" smtClean="0">
                <a:latin typeface="Times New Roman" pitchFamily="18" charset="0"/>
                <a:cs typeface="Times New Roman" pitchFamily="18" charset="0"/>
              </a:rPr>
              <a:t>Module Description:</a:t>
            </a:r>
            <a:endParaRPr lang="en-IN"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8229600" cy="4987925"/>
          </a:xfrm>
        </p:spPr>
        <p:txBody>
          <a:bodyPr/>
          <a:lstStyle/>
          <a:p>
            <a:pPr marL="0" indent="0">
              <a:buNone/>
            </a:pPr>
            <a:r>
              <a:rPr lang="en-US" sz="2400" b="1" dirty="0" smtClean="0">
                <a:latin typeface="Times New Roman" pitchFamily="18" charset="0"/>
                <a:cs typeface="Times New Roman" pitchFamily="18" charset="0"/>
              </a:rPr>
              <a:t>UPLOAD VIDEOS:</a:t>
            </a:r>
            <a:endParaRPr lang="en-IN" sz="2400" dirty="0">
              <a:latin typeface="Times New Roman" pitchFamily="18" charset="0"/>
              <a:cs typeface="Times New Roman" pitchFamily="18" charset="0"/>
            </a:endParaRPr>
          </a:p>
          <a:p>
            <a:pPr marL="0" indent="0" algn="just">
              <a:buNone/>
            </a:pPr>
            <a:r>
              <a:rPr lang="en-US" sz="2400" dirty="0">
                <a:latin typeface="Times New Roman" pitchFamily="18" charset="0"/>
                <a:cs typeface="Times New Roman" pitchFamily="18" charset="0"/>
              </a:rPr>
              <a:t>Predicting the top-N popular videos and their future views for a large batch of newly uploaded videos is of great commercial value to online video services (OVSs). Although many attempts have been made on video popularity prediction,the ability to identify the top-N popular videos is beneficial to video services, such as caching and </a:t>
            </a:r>
            <a:r>
              <a:rPr lang="en-US" sz="2400" dirty="0" smtClean="0">
                <a:latin typeface="Times New Roman" pitchFamily="18" charset="0"/>
                <a:cs typeface="Times New Roman" pitchFamily="18" charset="0"/>
              </a:rPr>
              <a:t>recommendation</a:t>
            </a:r>
            <a:endParaRPr lang="en-US" sz="24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6015006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40325"/>
          </a:xfrm>
        </p:spPr>
        <p:txBody>
          <a:bodyPr/>
          <a:lstStyle/>
          <a:p>
            <a:pPr marL="0" lvl="0" indent="0">
              <a:buNone/>
            </a:pPr>
            <a:r>
              <a:rPr lang="en-US" sz="2400" b="1" dirty="0">
                <a:latin typeface="Times New Roman" pitchFamily="18" charset="0"/>
                <a:cs typeface="Times New Roman" pitchFamily="18" charset="0"/>
              </a:rPr>
              <a:t>EARLY VIEW </a:t>
            </a:r>
            <a:r>
              <a:rPr lang="en-US" sz="2400" b="1" dirty="0" smtClean="0">
                <a:latin typeface="Times New Roman" pitchFamily="18" charset="0"/>
                <a:cs typeface="Times New Roman" pitchFamily="18" charset="0"/>
              </a:rPr>
              <a:t>VIDEOS:</a:t>
            </a:r>
          </a:p>
          <a:p>
            <a:pPr marL="0" indent="0" algn="just">
              <a:buNone/>
            </a:pPr>
            <a:r>
              <a:rPr lang="en-US" sz="2400" dirty="0">
                <a:latin typeface="Times New Roman" pitchFamily="18" charset="0"/>
                <a:cs typeface="Times New Roman" pitchFamily="18" charset="0"/>
              </a:rPr>
              <a:t>Similar early view patterns could lead to different popularity dynamics. For potential viewers, the feedback early viewers leave on videos is one of the most important </a:t>
            </a:r>
            <a:r>
              <a:rPr lang="en-US" sz="2400" dirty="0" smtClean="0">
                <a:latin typeface="Times New Roman" pitchFamily="18" charset="0"/>
                <a:cs typeface="Times New Roman" pitchFamily="18" charset="0"/>
              </a:rPr>
              <a:t>of </a:t>
            </a:r>
            <a:r>
              <a:rPr lang="en-US" sz="2400" dirty="0">
                <a:latin typeface="Times New Roman" pitchFamily="18" charset="0"/>
                <a:cs typeface="Times New Roman" pitchFamily="18" charset="0"/>
              </a:rPr>
              <a:t>their viewing decisions and may lead to different viewing </a:t>
            </a:r>
            <a:r>
              <a:rPr lang="en-US" sz="2400" dirty="0" err="1" smtClean="0">
                <a:latin typeface="Times New Roman" pitchFamily="18" charset="0"/>
                <a:cs typeface="Times New Roman" pitchFamily="18" charset="0"/>
              </a:rPr>
              <a:t>dynamics.Viewers</a:t>
            </a:r>
            <a:r>
              <a:rPr lang="en-US" sz="2400" dirty="0">
                <a:latin typeface="Times New Roman" pitchFamily="18" charset="0"/>
                <a:cs typeface="Times New Roman" pitchFamily="18" charset="0"/>
              </a:rPr>
              <a:t>’ attitudes can be reflected through related text, such as comments, and related behavior such as clicking “like” or “dislike” after watching</a:t>
            </a:r>
            <a:r>
              <a:rPr lang="en-US" sz="2400" dirty="0"/>
              <a:t>.</a:t>
            </a:r>
            <a:endParaRPr lang="en-IN" sz="2400" dirty="0"/>
          </a:p>
          <a:p>
            <a:pPr marL="0" lvl="0" indent="0" algn="just">
              <a:buNone/>
            </a:pPr>
            <a:endParaRPr lang="en-IN" sz="2400" dirty="0">
              <a:latin typeface="Times New Roman" pitchFamily="18" charset="0"/>
              <a:cs typeface="Times New Roman" pitchFamily="18" charset="0"/>
            </a:endParaRPr>
          </a:p>
          <a:p>
            <a:pPr marL="0" indent="0">
              <a:buNone/>
            </a:pPr>
            <a:endParaRPr lang="en-IN" dirty="0"/>
          </a:p>
        </p:txBody>
      </p:sp>
    </p:spTree>
    <p:extLst>
      <p:ext uri="{BB962C8B-B14F-4D97-AF65-F5344CB8AC3E}">
        <p14:creationId xmlns:p14="http://schemas.microsoft.com/office/powerpoint/2010/main" val="40708056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heme1">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2375</TotalTime>
  <Words>846</Words>
  <Application>Microsoft Office PowerPoint</Application>
  <PresentationFormat>On-screen Show (4:3)</PresentationFormat>
  <Paragraphs>70</Paragraphs>
  <Slides>20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Garamond</vt:lpstr>
      <vt:lpstr>Jokerman</vt:lpstr>
      <vt:lpstr>Times New Roman</vt:lpstr>
      <vt:lpstr>Wingdings</vt:lpstr>
      <vt:lpstr>Theme1</vt:lpstr>
      <vt:lpstr>Prediction of Top-N Popular Videos via a Cross-Domain Hybrid Model </vt:lpstr>
      <vt:lpstr>Introduction</vt:lpstr>
      <vt:lpstr>PowerPoint Presentation</vt:lpstr>
      <vt:lpstr>Proposed System:</vt:lpstr>
      <vt:lpstr>Cont.</vt:lpstr>
      <vt:lpstr>Abstract</vt:lpstr>
      <vt:lpstr>Problem Statement</vt:lpstr>
      <vt:lpstr>Module Description:</vt:lpstr>
      <vt:lpstr>PowerPoint Presentation</vt:lpstr>
      <vt:lpstr>PowerPoint Presentation</vt:lpstr>
      <vt:lpstr>PowerPoint Presentation</vt:lpstr>
      <vt:lpstr>Output </vt:lpstr>
      <vt:lpstr>Cont.</vt:lpstr>
      <vt:lpstr>Cont.</vt:lpstr>
      <vt:lpstr>Cont.</vt:lpstr>
      <vt:lpstr>Cont.</vt:lpstr>
      <vt:lpstr>Cont.</vt:lpstr>
      <vt:lpstr>Cont.</vt:lpstr>
      <vt:lpstr>Conclusion</vt:lpstr>
      <vt:lpstr>  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Finishing School Programme on C Programming</dc:title>
  <dc:creator>Hitendra</dc:creator>
  <cp:lastModifiedBy>Koushika</cp:lastModifiedBy>
  <cp:revision>354</cp:revision>
  <dcterms:created xsi:type="dcterms:W3CDTF">2006-08-16T00:00:00Z</dcterms:created>
  <dcterms:modified xsi:type="dcterms:W3CDTF">2021-01-29T06:19:34Z</dcterms:modified>
</cp:coreProperties>
</file>